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7" r:id="rId2"/>
    <p:sldId id="266" r:id="rId3"/>
    <p:sldId id="267" r:id="rId4"/>
    <p:sldId id="258" r:id="rId5"/>
    <p:sldId id="260" r:id="rId6"/>
    <p:sldId id="261" r:id="rId7"/>
    <p:sldId id="262" r:id="rId8"/>
    <p:sldId id="264" r:id="rId9"/>
    <p:sldId id="263" r:id="rId10"/>
    <p:sldId id="268" r:id="rId11"/>
    <p:sldId id="269" r:id="rId12"/>
    <p:sldId id="270" r:id="rId13"/>
    <p:sldId id="271"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8" d="100"/>
          <a:sy n="88" d="100"/>
        </p:scale>
        <p:origin x="200"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enadharini Shukla" userId="d5ab4887828e17e2" providerId="LiveId" clId="{755A5DCF-613E-45C0-9E36-C84BAF6947A3}"/>
    <pc:docChg chg="custSel addSld modSld">
      <pc:chgData name="Veenadharini Shukla" userId="d5ab4887828e17e2" providerId="LiveId" clId="{755A5DCF-613E-45C0-9E36-C84BAF6947A3}" dt="2023-04-15T03:57:50.313" v="75" actId="1076"/>
      <pc:docMkLst>
        <pc:docMk/>
      </pc:docMkLst>
      <pc:sldChg chg="addSp modSp new mod">
        <pc:chgData name="Veenadharini Shukla" userId="d5ab4887828e17e2" providerId="LiveId" clId="{755A5DCF-613E-45C0-9E36-C84BAF6947A3}" dt="2023-04-15T03:57:50.313" v="75" actId="1076"/>
        <pc:sldMkLst>
          <pc:docMk/>
          <pc:sldMk cId="1209133984" sldId="266"/>
        </pc:sldMkLst>
        <pc:spChg chg="mod">
          <ac:chgData name="Veenadharini Shukla" userId="d5ab4887828e17e2" providerId="LiveId" clId="{755A5DCF-613E-45C0-9E36-C84BAF6947A3}" dt="2023-04-15T03:57:10.935" v="53" actId="20577"/>
          <ac:spMkLst>
            <pc:docMk/>
            <pc:sldMk cId="1209133984" sldId="266"/>
            <ac:spMk id="2" creationId="{979E3BD5-8BE6-59DF-9C46-F7F2740BD51F}"/>
          </ac:spMkLst>
        </pc:spChg>
        <pc:spChg chg="add mod">
          <ac:chgData name="Veenadharini Shukla" userId="d5ab4887828e17e2" providerId="LiveId" clId="{755A5DCF-613E-45C0-9E36-C84BAF6947A3}" dt="2023-04-15T03:57:50.313" v="75" actId="1076"/>
          <ac:spMkLst>
            <pc:docMk/>
            <pc:sldMk cId="1209133984" sldId="266"/>
            <ac:spMk id="4" creationId="{EB10289E-6C89-25AB-0D07-3BD2321A6FA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B0523A-FA55-4023-AE3D-D814CC97E700}"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9F30C0C-DA1F-4B6D-A9F1-609F8B42ED65}">
      <dgm:prSet/>
      <dgm:spPr/>
      <dgm:t>
        <a:bodyPr/>
        <a:lstStyle/>
        <a:p>
          <a:r>
            <a:rPr lang="en-US"/>
            <a:t>Logistic Regression</a:t>
          </a:r>
        </a:p>
      </dgm:t>
    </dgm:pt>
    <dgm:pt modelId="{2C785D97-73A3-4FBD-9321-56E3E3F17E82}" type="parTrans" cxnId="{E7E9A280-4865-46B6-929C-A00047B5B9BD}">
      <dgm:prSet/>
      <dgm:spPr/>
      <dgm:t>
        <a:bodyPr/>
        <a:lstStyle/>
        <a:p>
          <a:endParaRPr lang="en-US"/>
        </a:p>
      </dgm:t>
    </dgm:pt>
    <dgm:pt modelId="{AEEAF995-8AF5-46F8-8CB7-DB70414EAC80}" type="sibTrans" cxnId="{E7E9A280-4865-46B6-929C-A00047B5B9BD}">
      <dgm:prSet/>
      <dgm:spPr/>
      <dgm:t>
        <a:bodyPr/>
        <a:lstStyle/>
        <a:p>
          <a:endParaRPr lang="en-US"/>
        </a:p>
      </dgm:t>
    </dgm:pt>
    <dgm:pt modelId="{CA74D956-8EA6-44EF-8912-C8E47D038808}">
      <dgm:prSet/>
      <dgm:spPr/>
      <dgm:t>
        <a:bodyPr/>
        <a:lstStyle/>
        <a:p>
          <a:r>
            <a:rPr lang="en-US" dirty="0"/>
            <a:t>Random Forest Classifier</a:t>
          </a:r>
        </a:p>
      </dgm:t>
    </dgm:pt>
    <dgm:pt modelId="{4A22E6BB-0220-4AAF-9E83-5CF92955CCC1}" type="parTrans" cxnId="{5008E901-743D-4C29-9C9F-A007EAE8AAF8}">
      <dgm:prSet/>
      <dgm:spPr/>
      <dgm:t>
        <a:bodyPr/>
        <a:lstStyle/>
        <a:p>
          <a:endParaRPr lang="en-US"/>
        </a:p>
      </dgm:t>
    </dgm:pt>
    <dgm:pt modelId="{DD57A79E-3455-4D65-A48F-09550AC4A40A}" type="sibTrans" cxnId="{5008E901-743D-4C29-9C9F-A007EAE8AAF8}">
      <dgm:prSet/>
      <dgm:spPr/>
      <dgm:t>
        <a:bodyPr/>
        <a:lstStyle/>
        <a:p>
          <a:endParaRPr lang="en-US"/>
        </a:p>
      </dgm:t>
    </dgm:pt>
    <dgm:pt modelId="{7B1EF67A-9EF4-42DB-B23C-62E7C2DDA642}">
      <dgm:prSet/>
      <dgm:spPr/>
      <dgm:t>
        <a:bodyPr/>
        <a:lstStyle/>
        <a:p>
          <a:r>
            <a:rPr lang="en-US" dirty="0"/>
            <a:t>Decision Tree Classifier</a:t>
          </a:r>
        </a:p>
      </dgm:t>
    </dgm:pt>
    <dgm:pt modelId="{4135B6D3-BC07-4DA7-A49D-74EAD8202EAF}" type="parTrans" cxnId="{FE9C9D4B-BEFA-4A35-909D-41D1D37D2E51}">
      <dgm:prSet/>
      <dgm:spPr/>
      <dgm:t>
        <a:bodyPr/>
        <a:lstStyle/>
        <a:p>
          <a:endParaRPr lang="en-US"/>
        </a:p>
      </dgm:t>
    </dgm:pt>
    <dgm:pt modelId="{36F3E58B-1DCF-4198-B2A5-9A5A606E7B43}" type="sibTrans" cxnId="{FE9C9D4B-BEFA-4A35-909D-41D1D37D2E51}">
      <dgm:prSet/>
      <dgm:spPr/>
      <dgm:t>
        <a:bodyPr/>
        <a:lstStyle/>
        <a:p>
          <a:endParaRPr lang="en-US"/>
        </a:p>
      </dgm:t>
    </dgm:pt>
    <dgm:pt modelId="{8E499165-4E4D-4C30-BBE9-5C4514C98478}">
      <dgm:prSet/>
      <dgm:spPr/>
      <dgm:t>
        <a:bodyPr/>
        <a:lstStyle/>
        <a:p>
          <a:r>
            <a:rPr lang="en-US" dirty="0"/>
            <a:t>Gaussian Naive Bayes</a:t>
          </a:r>
        </a:p>
      </dgm:t>
    </dgm:pt>
    <dgm:pt modelId="{838D535D-22C5-41F2-B3B8-064D81A7F322}" type="parTrans" cxnId="{7C600306-A914-47C6-9065-DCB164B4BA84}">
      <dgm:prSet/>
      <dgm:spPr/>
      <dgm:t>
        <a:bodyPr/>
        <a:lstStyle/>
        <a:p>
          <a:endParaRPr lang="en-US"/>
        </a:p>
      </dgm:t>
    </dgm:pt>
    <dgm:pt modelId="{5E996F35-AD4D-48FE-82A5-F16FFF7450DD}" type="sibTrans" cxnId="{7C600306-A914-47C6-9065-DCB164B4BA84}">
      <dgm:prSet/>
      <dgm:spPr/>
      <dgm:t>
        <a:bodyPr/>
        <a:lstStyle/>
        <a:p>
          <a:endParaRPr lang="en-US"/>
        </a:p>
      </dgm:t>
    </dgm:pt>
    <dgm:pt modelId="{909EDA0A-BBF4-B04C-BBF4-A76009AB2767}" type="pres">
      <dgm:prSet presAssocID="{6EB0523A-FA55-4023-AE3D-D814CC97E700}" presName="outerComposite" presStyleCnt="0">
        <dgm:presLayoutVars>
          <dgm:chMax val="5"/>
          <dgm:dir/>
          <dgm:resizeHandles val="exact"/>
        </dgm:presLayoutVars>
      </dgm:prSet>
      <dgm:spPr/>
    </dgm:pt>
    <dgm:pt modelId="{423B65D5-CC0D-884A-937E-CBEA92BB825B}" type="pres">
      <dgm:prSet presAssocID="{6EB0523A-FA55-4023-AE3D-D814CC97E700}" presName="dummyMaxCanvas" presStyleCnt="0">
        <dgm:presLayoutVars/>
      </dgm:prSet>
      <dgm:spPr/>
    </dgm:pt>
    <dgm:pt modelId="{3CCD2AB6-074E-024D-9BE5-1B1C397ECA8B}" type="pres">
      <dgm:prSet presAssocID="{6EB0523A-FA55-4023-AE3D-D814CC97E700}" presName="FourNodes_1" presStyleLbl="node1" presStyleIdx="0" presStyleCnt="4">
        <dgm:presLayoutVars>
          <dgm:bulletEnabled val="1"/>
        </dgm:presLayoutVars>
      </dgm:prSet>
      <dgm:spPr/>
    </dgm:pt>
    <dgm:pt modelId="{C252B05E-4438-0949-8EEA-3155C9C0C020}" type="pres">
      <dgm:prSet presAssocID="{6EB0523A-FA55-4023-AE3D-D814CC97E700}" presName="FourNodes_2" presStyleLbl="node1" presStyleIdx="1" presStyleCnt="4">
        <dgm:presLayoutVars>
          <dgm:bulletEnabled val="1"/>
        </dgm:presLayoutVars>
      </dgm:prSet>
      <dgm:spPr/>
    </dgm:pt>
    <dgm:pt modelId="{1DDB75AA-98F9-1446-9399-AD2CFAD8165A}" type="pres">
      <dgm:prSet presAssocID="{6EB0523A-FA55-4023-AE3D-D814CC97E700}" presName="FourNodes_3" presStyleLbl="node1" presStyleIdx="2" presStyleCnt="4">
        <dgm:presLayoutVars>
          <dgm:bulletEnabled val="1"/>
        </dgm:presLayoutVars>
      </dgm:prSet>
      <dgm:spPr/>
    </dgm:pt>
    <dgm:pt modelId="{CA5F266F-A9A7-654E-B288-CC30E008D20E}" type="pres">
      <dgm:prSet presAssocID="{6EB0523A-FA55-4023-AE3D-D814CC97E700}" presName="FourNodes_4" presStyleLbl="node1" presStyleIdx="3" presStyleCnt="4">
        <dgm:presLayoutVars>
          <dgm:bulletEnabled val="1"/>
        </dgm:presLayoutVars>
      </dgm:prSet>
      <dgm:spPr/>
    </dgm:pt>
    <dgm:pt modelId="{EA636EF9-E622-724D-B42D-6246A228215B}" type="pres">
      <dgm:prSet presAssocID="{6EB0523A-FA55-4023-AE3D-D814CC97E700}" presName="FourConn_1-2" presStyleLbl="fgAccFollowNode1" presStyleIdx="0" presStyleCnt="3">
        <dgm:presLayoutVars>
          <dgm:bulletEnabled val="1"/>
        </dgm:presLayoutVars>
      </dgm:prSet>
      <dgm:spPr/>
    </dgm:pt>
    <dgm:pt modelId="{A7676178-E0EB-DA4E-9FC3-AFAA124BA09D}" type="pres">
      <dgm:prSet presAssocID="{6EB0523A-FA55-4023-AE3D-D814CC97E700}" presName="FourConn_2-3" presStyleLbl="fgAccFollowNode1" presStyleIdx="1" presStyleCnt="3">
        <dgm:presLayoutVars>
          <dgm:bulletEnabled val="1"/>
        </dgm:presLayoutVars>
      </dgm:prSet>
      <dgm:spPr/>
    </dgm:pt>
    <dgm:pt modelId="{06D9C4B3-8A67-5E4E-A146-8685FABC713F}" type="pres">
      <dgm:prSet presAssocID="{6EB0523A-FA55-4023-AE3D-D814CC97E700}" presName="FourConn_3-4" presStyleLbl="fgAccFollowNode1" presStyleIdx="2" presStyleCnt="3">
        <dgm:presLayoutVars>
          <dgm:bulletEnabled val="1"/>
        </dgm:presLayoutVars>
      </dgm:prSet>
      <dgm:spPr/>
    </dgm:pt>
    <dgm:pt modelId="{4FA01D19-4ACD-0E48-A32E-A98841BDB8E1}" type="pres">
      <dgm:prSet presAssocID="{6EB0523A-FA55-4023-AE3D-D814CC97E700}" presName="FourNodes_1_text" presStyleLbl="node1" presStyleIdx="3" presStyleCnt="4">
        <dgm:presLayoutVars>
          <dgm:bulletEnabled val="1"/>
        </dgm:presLayoutVars>
      </dgm:prSet>
      <dgm:spPr/>
    </dgm:pt>
    <dgm:pt modelId="{95D3F0FE-F616-794D-8CC5-B835D8EE37D9}" type="pres">
      <dgm:prSet presAssocID="{6EB0523A-FA55-4023-AE3D-D814CC97E700}" presName="FourNodes_2_text" presStyleLbl="node1" presStyleIdx="3" presStyleCnt="4">
        <dgm:presLayoutVars>
          <dgm:bulletEnabled val="1"/>
        </dgm:presLayoutVars>
      </dgm:prSet>
      <dgm:spPr/>
    </dgm:pt>
    <dgm:pt modelId="{D6BEB4E8-68CD-7D42-A6AD-72E32FCB16CE}" type="pres">
      <dgm:prSet presAssocID="{6EB0523A-FA55-4023-AE3D-D814CC97E700}" presName="FourNodes_3_text" presStyleLbl="node1" presStyleIdx="3" presStyleCnt="4">
        <dgm:presLayoutVars>
          <dgm:bulletEnabled val="1"/>
        </dgm:presLayoutVars>
      </dgm:prSet>
      <dgm:spPr/>
    </dgm:pt>
    <dgm:pt modelId="{F2215AED-4DED-B34C-9B88-A257E4C72581}" type="pres">
      <dgm:prSet presAssocID="{6EB0523A-FA55-4023-AE3D-D814CC97E700}" presName="FourNodes_4_text" presStyleLbl="node1" presStyleIdx="3" presStyleCnt="4">
        <dgm:presLayoutVars>
          <dgm:bulletEnabled val="1"/>
        </dgm:presLayoutVars>
      </dgm:prSet>
      <dgm:spPr/>
    </dgm:pt>
  </dgm:ptLst>
  <dgm:cxnLst>
    <dgm:cxn modelId="{5008E901-743D-4C29-9C9F-A007EAE8AAF8}" srcId="{6EB0523A-FA55-4023-AE3D-D814CC97E700}" destId="{CA74D956-8EA6-44EF-8912-C8E47D038808}" srcOrd="2" destOrd="0" parTransId="{4A22E6BB-0220-4AAF-9E83-5CF92955CCC1}" sibTransId="{DD57A79E-3455-4D65-A48F-09550AC4A40A}"/>
    <dgm:cxn modelId="{7E2C2C04-5556-0241-8102-90AB8D158E9D}" type="presOf" srcId="{6EB0523A-FA55-4023-AE3D-D814CC97E700}" destId="{909EDA0A-BBF4-B04C-BBF4-A76009AB2767}" srcOrd="0" destOrd="0" presId="urn:microsoft.com/office/officeart/2005/8/layout/vProcess5"/>
    <dgm:cxn modelId="{7C600306-A914-47C6-9065-DCB164B4BA84}" srcId="{6EB0523A-FA55-4023-AE3D-D814CC97E700}" destId="{8E499165-4E4D-4C30-BBE9-5C4514C98478}" srcOrd="3" destOrd="0" parTransId="{838D535D-22C5-41F2-B3B8-064D81A7F322}" sibTransId="{5E996F35-AD4D-48FE-82A5-F16FFF7450DD}"/>
    <dgm:cxn modelId="{CC5C070D-C4DF-3546-88A7-95D0DC691FCB}" type="presOf" srcId="{8E499165-4E4D-4C30-BBE9-5C4514C98478}" destId="{F2215AED-4DED-B34C-9B88-A257E4C72581}" srcOrd="1" destOrd="0" presId="urn:microsoft.com/office/officeart/2005/8/layout/vProcess5"/>
    <dgm:cxn modelId="{14CCD231-A1C2-744A-B34B-C16893612254}" type="presOf" srcId="{7B1EF67A-9EF4-42DB-B23C-62E7C2DDA642}" destId="{95D3F0FE-F616-794D-8CC5-B835D8EE37D9}" srcOrd="1" destOrd="0" presId="urn:microsoft.com/office/officeart/2005/8/layout/vProcess5"/>
    <dgm:cxn modelId="{FE9C9D4B-BEFA-4A35-909D-41D1D37D2E51}" srcId="{6EB0523A-FA55-4023-AE3D-D814CC97E700}" destId="{7B1EF67A-9EF4-42DB-B23C-62E7C2DDA642}" srcOrd="1" destOrd="0" parTransId="{4135B6D3-BC07-4DA7-A49D-74EAD8202EAF}" sibTransId="{36F3E58B-1DCF-4198-B2A5-9A5A606E7B43}"/>
    <dgm:cxn modelId="{690E5C57-1A3D-6C4F-9063-84F9DAD3430C}" type="presOf" srcId="{69F30C0C-DA1F-4B6D-A9F1-609F8B42ED65}" destId="{3CCD2AB6-074E-024D-9BE5-1B1C397ECA8B}" srcOrd="0" destOrd="0" presId="urn:microsoft.com/office/officeart/2005/8/layout/vProcess5"/>
    <dgm:cxn modelId="{75420C5C-6226-BC4E-B9EA-7D1093BAA07A}" type="presOf" srcId="{36F3E58B-1DCF-4198-B2A5-9A5A606E7B43}" destId="{A7676178-E0EB-DA4E-9FC3-AFAA124BA09D}" srcOrd="0" destOrd="0" presId="urn:microsoft.com/office/officeart/2005/8/layout/vProcess5"/>
    <dgm:cxn modelId="{D438F95E-D674-C04B-88AE-4438F484194C}" type="presOf" srcId="{7B1EF67A-9EF4-42DB-B23C-62E7C2DDA642}" destId="{C252B05E-4438-0949-8EEA-3155C9C0C020}" srcOrd="0" destOrd="0" presId="urn:microsoft.com/office/officeart/2005/8/layout/vProcess5"/>
    <dgm:cxn modelId="{1CC17B5F-AB2F-C342-8DC1-8CB3B4F3EECC}" type="presOf" srcId="{CA74D956-8EA6-44EF-8912-C8E47D038808}" destId="{1DDB75AA-98F9-1446-9399-AD2CFAD8165A}" srcOrd="0" destOrd="0" presId="urn:microsoft.com/office/officeart/2005/8/layout/vProcess5"/>
    <dgm:cxn modelId="{9EAEB568-E659-9540-9666-89E23992FCE6}" type="presOf" srcId="{CA74D956-8EA6-44EF-8912-C8E47D038808}" destId="{D6BEB4E8-68CD-7D42-A6AD-72E32FCB16CE}" srcOrd="1" destOrd="0" presId="urn:microsoft.com/office/officeart/2005/8/layout/vProcess5"/>
    <dgm:cxn modelId="{8200D36F-3341-6042-8D0F-C0CDB39171D9}" type="presOf" srcId="{69F30C0C-DA1F-4B6D-A9F1-609F8B42ED65}" destId="{4FA01D19-4ACD-0E48-A32E-A98841BDB8E1}" srcOrd="1" destOrd="0" presId="urn:microsoft.com/office/officeart/2005/8/layout/vProcess5"/>
    <dgm:cxn modelId="{E7E9A280-4865-46B6-929C-A00047B5B9BD}" srcId="{6EB0523A-FA55-4023-AE3D-D814CC97E700}" destId="{69F30C0C-DA1F-4B6D-A9F1-609F8B42ED65}" srcOrd="0" destOrd="0" parTransId="{2C785D97-73A3-4FBD-9321-56E3E3F17E82}" sibTransId="{AEEAF995-8AF5-46F8-8CB7-DB70414EAC80}"/>
    <dgm:cxn modelId="{FAE0669E-10D7-0246-9611-E62435C7A84A}" type="presOf" srcId="{8E499165-4E4D-4C30-BBE9-5C4514C98478}" destId="{CA5F266F-A9A7-654E-B288-CC30E008D20E}" srcOrd="0" destOrd="0" presId="urn:microsoft.com/office/officeart/2005/8/layout/vProcess5"/>
    <dgm:cxn modelId="{8739EFC2-22D7-874A-B69D-1ED25B48515F}" type="presOf" srcId="{DD57A79E-3455-4D65-A48F-09550AC4A40A}" destId="{06D9C4B3-8A67-5E4E-A146-8685FABC713F}" srcOrd="0" destOrd="0" presId="urn:microsoft.com/office/officeart/2005/8/layout/vProcess5"/>
    <dgm:cxn modelId="{F89B89CE-C69A-7B4D-9FA0-9AE565E6B044}" type="presOf" srcId="{AEEAF995-8AF5-46F8-8CB7-DB70414EAC80}" destId="{EA636EF9-E622-724D-B42D-6246A228215B}" srcOrd="0" destOrd="0" presId="urn:microsoft.com/office/officeart/2005/8/layout/vProcess5"/>
    <dgm:cxn modelId="{E0277E28-6C7B-9C4A-B03C-46A98C994490}" type="presParOf" srcId="{909EDA0A-BBF4-B04C-BBF4-A76009AB2767}" destId="{423B65D5-CC0D-884A-937E-CBEA92BB825B}" srcOrd="0" destOrd="0" presId="urn:microsoft.com/office/officeart/2005/8/layout/vProcess5"/>
    <dgm:cxn modelId="{3FA6A7D9-424B-154F-A7C7-DD9A9F86D957}" type="presParOf" srcId="{909EDA0A-BBF4-B04C-BBF4-A76009AB2767}" destId="{3CCD2AB6-074E-024D-9BE5-1B1C397ECA8B}" srcOrd="1" destOrd="0" presId="urn:microsoft.com/office/officeart/2005/8/layout/vProcess5"/>
    <dgm:cxn modelId="{BDBD16C5-2F44-4B4B-A3F1-A07C951D18EC}" type="presParOf" srcId="{909EDA0A-BBF4-B04C-BBF4-A76009AB2767}" destId="{C252B05E-4438-0949-8EEA-3155C9C0C020}" srcOrd="2" destOrd="0" presId="urn:microsoft.com/office/officeart/2005/8/layout/vProcess5"/>
    <dgm:cxn modelId="{C9551C10-E24C-7F45-8A3B-B29793C76466}" type="presParOf" srcId="{909EDA0A-BBF4-B04C-BBF4-A76009AB2767}" destId="{1DDB75AA-98F9-1446-9399-AD2CFAD8165A}" srcOrd="3" destOrd="0" presId="urn:microsoft.com/office/officeart/2005/8/layout/vProcess5"/>
    <dgm:cxn modelId="{82C74C3D-D80C-A440-A528-2789086E6299}" type="presParOf" srcId="{909EDA0A-BBF4-B04C-BBF4-A76009AB2767}" destId="{CA5F266F-A9A7-654E-B288-CC30E008D20E}" srcOrd="4" destOrd="0" presId="urn:microsoft.com/office/officeart/2005/8/layout/vProcess5"/>
    <dgm:cxn modelId="{A421885E-9289-1949-9792-6E7DCBCF7CAA}" type="presParOf" srcId="{909EDA0A-BBF4-B04C-BBF4-A76009AB2767}" destId="{EA636EF9-E622-724D-B42D-6246A228215B}" srcOrd="5" destOrd="0" presId="urn:microsoft.com/office/officeart/2005/8/layout/vProcess5"/>
    <dgm:cxn modelId="{A72B0BE9-1B34-3E40-ACD7-3881495D0EFF}" type="presParOf" srcId="{909EDA0A-BBF4-B04C-BBF4-A76009AB2767}" destId="{A7676178-E0EB-DA4E-9FC3-AFAA124BA09D}" srcOrd="6" destOrd="0" presId="urn:microsoft.com/office/officeart/2005/8/layout/vProcess5"/>
    <dgm:cxn modelId="{14C5952D-D5B3-9142-A030-5E925CD9DE9F}" type="presParOf" srcId="{909EDA0A-BBF4-B04C-BBF4-A76009AB2767}" destId="{06D9C4B3-8A67-5E4E-A146-8685FABC713F}" srcOrd="7" destOrd="0" presId="urn:microsoft.com/office/officeart/2005/8/layout/vProcess5"/>
    <dgm:cxn modelId="{0EC431D9-D814-704F-946B-2875099F2BEC}" type="presParOf" srcId="{909EDA0A-BBF4-B04C-BBF4-A76009AB2767}" destId="{4FA01D19-4ACD-0E48-A32E-A98841BDB8E1}" srcOrd="8" destOrd="0" presId="urn:microsoft.com/office/officeart/2005/8/layout/vProcess5"/>
    <dgm:cxn modelId="{0B78BFA8-FE39-6148-9CAA-A3FB1E6B1565}" type="presParOf" srcId="{909EDA0A-BBF4-B04C-BBF4-A76009AB2767}" destId="{95D3F0FE-F616-794D-8CC5-B835D8EE37D9}" srcOrd="9" destOrd="0" presId="urn:microsoft.com/office/officeart/2005/8/layout/vProcess5"/>
    <dgm:cxn modelId="{2577BC08-F244-9E45-8FE0-5E9D194A184B}" type="presParOf" srcId="{909EDA0A-BBF4-B04C-BBF4-A76009AB2767}" destId="{D6BEB4E8-68CD-7D42-A6AD-72E32FCB16CE}" srcOrd="10" destOrd="0" presId="urn:microsoft.com/office/officeart/2005/8/layout/vProcess5"/>
    <dgm:cxn modelId="{144864B4-7C8A-D44E-8AAB-135ADF9A495E}" type="presParOf" srcId="{909EDA0A-BBF4-B04C-BBF4-A76009AB2767}" destId="{F2215AED-4DED-B34C-9B88-A257E4C72581}" srcOrd="11"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D2AB6-074E-024D-9BE5-1B1C397ECA8B}">
      <dsp:nvSpPr>
        <dsp:cNvPr id="0" name=""/>
        <dsp:cNvSpPr/>
      </dsp:nvSpPr>
      <dsp:spPr>
        <a:xfrm>
          <a:off x="0" y="0"/>
          <a:ext cx="8716296" cy="748940"/>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Logistic Regression</a:t>
          </a:r>
        </a:p>
      </dsp:txBody>
      <dsp:txXfrm>
        <a:off x="21936" y="21936"/>
        <a:ext cx="7844844" cy="705068"/>
      </dsp:txXfrm>
    </dsp:sp>
    <dsp:sp modelId="{C252B05E-4438-0949-8EEA-3155C9C0C020}">
      <dsp:nvSpPr>
        <dsp:cNvPr id="0" name=""/>
        <dsp:cNvSpPr/>
      </dsp:nvSpPr>
      <dsp:spPr>
        <a:xfrm>
          <a:off x="729989" y="885112"/>
          <a:ext cx="8716296" cy="748940"/>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Decision Tree Classifier</a:t>
          </a:r>
        </a:p>
      </dsp:txBody>
      <dsp:txXfrm>
        <a:off x="751925" y="907048"/>
        <a:ext cx="7455622" cy="705068"/>
      </dsp:txXfrm>
    </dsp:sp>
    <dsp:sp modelId="{1DDB75AA-98F9-1446-9399-AD2CFAD8165A}">
      <dsp:nvSpPr>
        <dsp:cNvPr id="0" name=""/>
        <dsp:cNvSpPr/>
      </dsp:nvSpPr>
      <dsp:spPr>
        <a:xfrm>
          <a:off x="1449084" y="1770224"/>
          <a:ext cx="8716296" cy="748940"/>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Random Forest Classifier</a:t>
          </a:r>
        </a:p>
      </dsp:txBody>
      <dsp:txXfrm>
        <a:off x="1471020" y="1792160"/>
        <a:ext cx="7466517" cy="705068"/>
      </dsp:txXfrm>
    </dsp:sp>
    <dsp:sp modelId="{CA5F266F-A9A7-654E-B288-CC30E008D20E}">
      <dsp:nvSpPr>
        <dsp:cNvPr id="0" name=""/>
        <dsp:cNvSpPr/>
      </dsp:nvSpPr>
      <dsp:spPr>
        <a:xfrm>
          <a:off x="2179074" y="2655336"/>
          <a:ext cx="8716296" cy="748940"/>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Gaussian Naive Bayes</a:t>
          </a:r>
        </a:p>
      </dsp:txBody>
      <dsp:txXfrm>
        <a:off x="2201010" y="2677272"/>
        <a:ext cx="7455622" cy="705068"/>
      </dsp:txXfrm>
    </dsp:sp>
    <dsp:sp modelId="{EA636EF9-E622-724D-B42D-6246A228215B}">
      <dsp:nvSpPr>
        <dsp:cNvPr id="0" name=""/>
        <dsp:cNvSpPr/>
      </dsp:nvSpPr>
      <dsp:spPr>
        <a:xfrm>
          <a:off x="8229484" y="573620"/>
          <a:ext cx="486811" cy="486811"/>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339016" y="573620"/>
        <a:ext cx="267747" cy="366325"/>
      </dsp:txXfrm>
    </dsp:sp>
    <dsp:sp modelId="{A7676178-E0EB-DA4E-9FC3-AFAA124BA09D}">
      <dsp:nvSpPr>
        <dsp:cNvPr id="0" name=""/>
        <dsp:cNvSpPr/>
      </dsp:nvSpPr>
      <dsp:spPr>
        <a:xfrm>
          <a:off x="8959474" y="1458732"/>
          <a:ext cx="486811" cy="486811"/>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069006" y="1458732"/>
        <a:ext cx="267747" cy="366325"/>
      </dsp:txXfrm>
    </dsp:sp>
    <dsp:sp modelId="{06D9C4B3-8A67-5E4E-A146-8685FABC713F}">
      <dsp:nvSpPr>
        <dsp:cNvPr id="0" name=""/>
        <dsp:cNvSpPr/>
      </dsp:nvSpPr>
      <dsp:spPr>
        <a:xfrm>
          <a:off x="9678568" y="2343844"/>
          <a:ext cx="486811" cy="486811"/>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788100" y="2343844"/>
        <a:ext cx="267747" cy="36632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859505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4/23/23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6976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532676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38322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05148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05140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0883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713412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4512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442047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21232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41B595-366B-43E2-A22E-EA6A78C03F06}" type="datetimeFigureOut">
              <a:rPr lang="en-US" smtClean="0"/>
              <a:t>4/23/23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423429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41B595-366B-43E2-A22E-EA6A78C03F06}" type="datetimeFigureOut">
              <a:rPr lang="en-US" smtClean="0"/>
              <a:t>4/23/23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58281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6907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079438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341B595-366B-43E2-A22E-EA6A78C03F06}" type="datetimeFigureOut">
              <a:rPr lang="en-US" smtClean="0"/>
              <a:t>4/23/23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4851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41B595-366B-43E2-A22E-EA6A78C03F06}" type="datetimeFigureOut">
              <a:rPr lang="en-US" smtClean="0"/>
              <a:t>4/23/23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09789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341B595-366B-43E2-A22E-EA6A78C03F06}" type="datetimeFigureOut">
              <a:rPr lang="en-US" smtClean="0"/>
              <a:t>4/23/23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65067358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Data" Target="../diagrams/data1.xml"/><Relationship Id="rId5" Type="http://schemas.openxmlformats.org/officeDocument/2006/relationships/image" Target="../media/image5.png"/><Relationship Id="rId10" Type="http://schemas.microsoft.com/office/2007/relationships/diagramDrawing" Target="../diagrams/drawing1.xml"/><Relationship Id="rId4" Type="http://schemas.openxmlformats.org/officeDocument/2006/relationships/image" Target="../media/image4.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5" name="Picture 4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7" name="Oval 4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9" name="Picture 4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1" name="Picture 5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5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Magnifying glass showing decling performance">
            <a:extLst>
              <a:ext uri="{FF2B5EF4-FFF2-40B4-BE49-F238E27FC236}">
                <a16:creationId xmlns:a16="http://schemas.microsoft.com/office/drawing/2014/main" id="{2F7721F6-E1DD-CC0F-D301-4E24A6C37F8E}"/>
              </a:ext>
            </a:extLst>
          </p:cNvPr>
          <p:cNvPicPr>
            <a:picLocks noChangeAspect="1"/>
          </p:cNvPicPr>
          <p:nvPr/>
        </p:nvPicPr>
        <p:blipFill rotWithShape="1">
          <a:blip r:embed="rId7"/>
          <a:srcRect t="12726" r="-1" b="25584"/>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5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57" name="Freeform: Shape 5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8CC9F-F230-16A6-7BFE-C683F133CCCE}"/>
              </a:ext>
            </a:extLst>
          </p:cNvPr>
          <p:cNvSpPr>
            <a:spLocks noGrp="1"/>
          </p:cNvSpPr>
          <p:nvPr>
            <p:ph type="title"/>
          </p:nvPr>
        </p:nvSpPr>
        <p:spPr>
          <a:xfrm>
            <a:off x="626158" y="5254100"/>
            <a:ext cx="10407602" cy="868026"/>
          </a:xfrm>
        </p:spPr>
        <p:txBody>
          <a:bodyPr vert="horz" lIns="91440" tIns="45720" rIns="91440" bIns="45720" rtlCol="0" anchor="b">
            <a:normAutofit fontScale="90000"/>
          </a:bodyPr>
          <a:lstStyle/>
          <a:p>
            <a:pPr algn="ctr">
              <a:lnSpc>
                <a:spcPct val="90000"/>
              </a:lnSpc>
            </a:pPr>
            <a:r>
              <a:rPr lang="en-US" sz="5300" dirty="0">
                <a:solidFill>
                  <a:srgbClr val="EBEBEB"/>
                </a:solidFill>
                <a:latin typeface="Times New Roman" panose="02020603050405020304" pitchFamily="18" charset="0"/>
                <a:cs typeface="Times New Roman" panose="02020603050405020304" pitchFamily="18" charset="0"/>
              </a:rPr>
              <a:t>LA Crime Data Analysis</a:t>
            </a:r>
            <a:br>
              <a:rPr lang="en-US" sz="2600" dirty="0">
                <a:solidFill>
                  <a:srgbClr val="EBEBEB"/>
                </a:solidFill>
              </a:rPr>
            </a:br>
            <a:r>
              <a:rPr lang="en-US" sz="2700" dirty="0">
                <a:solidFill>
                  <a:srgbClr val="EBEBEB"/>
                </a:solidFill>
                <a:latin typeface="Times New Roman" panose="02020603050405020304" pitchFamily="18" charset="0"/>
                <a:cs typeface="Times New Roman" panose="02020603050405020304" pitchFamily="18" charset="0"/>
              </a:rPr>
              <a:t>Diya </a:t>
            </a:r>
            <a:r>
              <a:rPr lang="en-US" sz="2700" dirty="0" err="1">
                <a:solidFill>
                  <a:srgbClr val="EBEBEB"/>
                </a:solidFill>
                <a:latin typeface="Times New Roman" panose="02020603050405020304" pitchFamily="18" charset="0"/>
                <a:cs typeface="Times New Roman" panose="02020603050405020304" pitchFamily="18" charset="0"/>
              </a:rPr>
              <a:t>Baldota</a:t>
            </a:r>
            <a:r>
              <a:rPr lang="en-US" sz="2700" dirty="0">
                <a:solidFill>
                  <a:srgbClr val="EBEBEB"/>
                </a:solidFill>
                <a:latin typeface="Times New Roman" panose="02020603050405020304" pitchFamily="18" charset="0"/>
                <a:cs typeface="Times New Roman" panose="02020603050405020304" pitchFamily="18" charset="0"/>
              </a:rPr>
              <a:t> - 002747966</a:t>
            </a:r>
            <a:br>
              <a:rPr lang="en-US" sz="2700" dirty="0">
                <a:solidFill>
                  <a:srgbClr val="EBEBEB"/>
                </a:solidFill>
                <a:latin typeface="Times New Roman" panose="02020603050405020304" pitchFamily="18" charset="0"/>
                <a:cs typeface="Times New Roman" panose="02020603050405020304" pitchFamily="18" charset="0"/>
              </a:rPr>
            </a:br>
            <a:r>
              <a:rPr lang="en-US" sz="2700" dirty="0" err="1">
                <a:solidFill>
                  <a:srgbClr val="EBEBEB"/>
                </a:solidFill>
                <a:latin typeface="Times New Roman" panose="02020603050405020304" pitchFamily="18" charset="0"/>
                <a:cs typeface="Times New Roman" panose="02020603050405020304" pitchFamily="18" charset="0"/>
              </a:rPr>
              <a:t>Veenadharini</a:t>
            </a:r>
            <a:r>
              <a:rPr lang="en-US" sz="2700" dirty="0">
                <a:solidFill>
                  <a:srgbClr val="EBEBEB"/>
                </a:solidFill>
                <a:latin typeface="Times New Roman" panose="02020603050405020304" pitchFamily="18" charset="0"/>
                <a:cs typeface="Times New Roman" panose="02020603050405020304" pitchFamily="18" charset="0"/>
              </a:rPr>
              <a:t> Shukla - 002704948 </a:t>
            </a:r>
          </a:p>
        </p:txBody>
      </p:sp>
    </p:spTree>
    <p:extLst>
      <p:ext uri="{BB962C8B-B14F-4D97-AF65-F5344CB8AC3E}">
        <p14:creationId xmlns:p14="http://schemas.microsoft.com/office/powerpoint/2010/main" val="1767706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F8B8-18A3-2A3F-58BD-BFCB038EC588}"/>
              </a:ext>
            </a:extLst>
          </p:cNvPr>
          <p:cNvSpPr>
            <a:spLocks noGrp="1"/>
          </p:cNvSpPr>
          <p:nvPr>
            <p:ph type="title"/>
          </p:nvPr>
        </p:nvSpPr>
        <p:spPr/>
        <p:txBody>
          <a:bodyPr/>
          <a:lstStyle/>
          <a:p>
            <a:r>
              <a:rPr lang="en-US" dirty="0"/>
              <a:t>Logistic Regression</a:t>
            </a:r>
          </a:p>
        </p:txBody>
      </p:sp>
      <p:pic>
        <p:nvPicPr>
          <p:cNvPr id="4" name="Picture 3" descr="Graphical user interface, text, application, email&#10;&#10;Description automatically generated">
            <a:extLst>
              <a:ext uri="{FF2B5EF4-FFF2-40B4-BE49-F238E27FC236}">
                <a16:creationId xmlns:a16="http://schemas.microsoft.com/office/drawing/2014/main" id="{C583AC93-A826-F241-2D77-524828F36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2025395"/>
            <a:ext cx="7772400" cy="3510626"/>
          </a:xfrm>
          <a:prstGeom prst="rect">
            <a:avLst/>
          </a:prstGeom>
        </p:spPr>
      </p:pic>
    </p:spTree>
    <p:extLst>
      <p:ext uri="{BB962C8B-B14F-4D97-AF65-F5344CB8AC3E}">
        <p14:creationId xmlns:p14="http://schemas.microsoft.com/office/powerpoint/2010/main" val="2559423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F8B8-18A3-2A3F-58BD-BFCB038EC588}"/>
              </a:ext>
            </a:extLst>
          </p:cNvPr>
          <p:cNvSpPr>
            <a:spLocks noGrp="1"/>
          </p:cNvSpPr>
          <p:nvPr>
            <p:ph type="title"/>
          </p:nvPr>
        </p:nvSpPr>
        <p:spPr/>
        <p:txBody>
          <a:bodyPr/>
          <a:lstStyle/>
          <a:p>
            <a:r>
              <a:rPr lang="en-US" dirty="0"/>
              <a:t>Decision Tree</a:t>
            </a:r>
          </a:p>
        </p:txBody>
      </p:sp>
      <p:pic>
        <p:nvPicPr>
          <p:cNvPr id="5" name="Picture 4" descr="Graphical user interface, text, application, email&#10;&#10;Description automatically generated">
            <a:extLst>
              <a:ext uri="{FF2B5EF4-FFF2-40B4-BE49-F238E27FC236}">
                <a16:creationId xmlns:a16="http://schemas.microsoft.com/office/drawing/2014/main" id="{69E4FE0D-F1F3-7ECF-0A1E-3A02F5CBD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2" y="2256459"/>
            <a:ext cx="7772400" cy="1939126"/>
          </a:xfrm>
          <a:prstGeom prst="rect">
            <a:avLst/>
          </a:prstGeom>
        </p:spPr>
      </p:pic>
    </p:spTree>
    <p:extLst>
      <p:ext uri="{BB962C8B-B14F-4D97-AF65-F5344CB8AC3E}">
        <p14:creationId xmlns:p14="http://schemas.microsoft.com/office/powerpoint/2010/main" val="194940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0A6E5-B459-F128-DC44-5695EC4C6ABB}"/>
              </a:ext>
            </a:extLst>
          </p:cNvPr>
          <p:cNvSpPr>
            <a:spLocks noGrp="1"/>
          </p:cNvSpPr>
          <p:nvPr>
            <p:ph type="title"/>
          </p:nvPr>
        </p:nvSpPr>
        <p:spPr/>
        <p:txBody>
          <a:bodyPr/>
          <a:lstStyle/>
          <a:p>
            <a:r>
              <a:rPr lang="en-US" dirty="0"/>
              <a:t>Random Forest Classifier</a:t>
            </a:r>
          </a:p>
        </p:txBody>
      </p:sp>
      <p:pic>
        <p:nvPicPr>
          <p:cNvPr id="4" name="Picture 3" descr="Graphical user interface, text, application&#10;&#10;Description automatically generated">
            <a:extLst>
              <a:ext uri="{FF2B5EF4-FFF2-40B4-BE49-F238E27FC236}">
                <a16:creationId xmlns:a16="http://schemas.microsoft.com/office/drawing/2014/main" id="{2FB5AAC3-832E-29FD-F3AE-AB1E776A2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914" y="1853248"/>
            <a:ext cx="7772400" cy="2002220"/>
          </a:xfrm>
          <a:prstGeom prst="rect">
            <a:avLst/>
          </a:prstGeom>
        </p:spPr>
      </p:pic>
    </p:spTree>
    <p:extLst>
      <p:ext uri="{BB962C8B-B14F-4D97-AF65-F5344CB8AC3E}">
        <p14:creationId xmlns:p14="http://schemas.microsoft.com/office/powerpoint/2010/main" val="3833931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BEFBD-C9E6-C684-51DD-15E170C59ED8}"/>
              </a:ext>
            </a:extLst>
          </p:cNvPr>
          <p:cNvSpPr>
            <a:spLocks noGrp="1"/>
          </p:cNvSpPr>
          <p:nvPr>
            <p:ph type="title"/>
          </p:nvPr>
        </p:nvSpPr>
        <p:spPr/>
        <p:txBody>
          <a:bodyPr/>
          <a:lstStyle/>
          <a:p>
            <a:r>
              <a:rPr lang="en-US" dirty="0"/>
              <a:t>Gaussian Naïve Bayes</a:t>
            </a:r>
          </a:p>
        </p:txBody>
      </p:sp>
      <p:pic>
        <p:nvPicPr>
          <p:cNvPr id="4" name="Picture 3" descr="Graphical user interface, text, application, email&#10;&#10;Description automatically generated">
            <a:extLst>
              <a:ext uri="{FF2B5EF4-FFF2-40B4-BE49-F238E27FC236}">
                <a16:creationId xmlns:a16="http://schemas.microsoft.com/office/drawing/2014/main" id="{84ABEAE2-3346-2DE8-8612-2433E4F29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729242"/>
            <a:ext cx="7772400" cy="2666845"/>
          </a:xfrm>
          <a:prstGeom prst="rect">
            <a:avLst/>
          </a:prstGeom>
        </p:spPr>
      </p:pic>
    </p:spTree>
    <p:extLst>
      <p:ext uri="{BB962C8B-B14F-4D97-AF65-F5344CB8AC3E}">
        <p14:creationId xmlns:p14="http://schemas.microsoft.com/office/powerpoint/2010/main" val="404148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9FF53-8742-6FB2-77F1-848D3263AC66}"/>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E728AEC0-C6F7-50E3-8DBF-29E243A0519B}"/>
              </a:ext>
            </a:extLst>
          </p:cNvPr>
          <p:cNvSpPr txBox="1"/>
          <p:nvPr/>
        </p:nvSpPr>
        <p:spPr>
          <a:xfrm>
            <a:off x="1715984" y="1609106"/>
            <a:ext cx="7871855" cy="4077196"/>
          </a:xfrm>
          <a:prstGeom prst="rect">
            <a:avLst/>
          </a:prstGeom>
          <a:noFill/>
        </p:spPr>
        <p:txBody>
          <a:bodyPr wrap="square">
            <a:spAutoFit/>
          </a:bodyPr>
          <a:lstStyle/>
          <a:p>
            <a:r>
              <a:rPr lang="en-US" dirty="0"/>
              <a:t>In summary, the code uses four different machine learning models to predict the geographic area of the crime. Each model is trained and evaluated using different methods and hyperparameters.</a:t>
            </a:r>
          </a:p>
          <a:p>
            <a:endParaRPr lang="en-US" dirty="0"/>
          </a:p>
          <a:p>
            <a:r>
              <a:rPr lang="en-US" dirty="0"/>
              <a:t> The models used are logistic regression, random forest classifier, decision tree classifier, and Gaussian Naive Bayes classifier. These models have their own strengths and weaknesses and may be more suitable for different types of datasets and problems.</a:t>
            </a:r>
          </a:p>
          <a:p>
            <a:endParaRPr lang="en-US" dirty="0"/>
          </a:p>
          <a:p>
            <a:r>
              <a:rPr lang="en-US" dirty="0"/>
              <a:t>It is important to evaluate multiple models and choose the best one based on their performance on different evaluation </a:t>
            </a:r>
            <a:r>
              <a:rPr lang="en-US" dirty="0" err="1"/>
              <a:t>metrics.Based</a:t>
            </a:r>
            <a:r>
              <a:rPr lang="en-US" dirty="0"/>
              <a:t> on the accuracy scores alone, the Logistic Regression model appears to be the best model for your analysis, as it has the highest accuracy score of 0.972</a:t>
            </a:r>
          </a:p>
        </p:txBody>
      </p:sp>
    </p:spTree>
    <p:extLst>
      <p:ext uri="{BB962C8B-B14F-4D97-AF65-F5344CB8AC3E}">
        <p14:creationId xmlns:p14="http://schemas.microsoft.com/office/powerpoint/2010/main" val="2864924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29"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979E3BD5-8BE6-59DF-9C46-F7F2740BD51F}"/>
              </a:ext>
            </a:extLst>
          </p:cNvPr>
          <p:cNvSpPr>
            <a:spLocks noGrp="1"/>
          </p:cNvSpPr>
          <p:nvPr>
            <p:ph type="title"/>
          </p:nvPr>
        </p:nvSpPr>
        <p:spPr>
          <a:xfrm>
            <a:off x="806195" y="804672"/>
            <a:ext cx="3521359" cy="5248656"/>
          </a:xfrm>
        </p:spPr>
        <p:txBody>
          <a:bodyPr vert="horz" lIns="91440" tIns="45720" rIns="91440" bIns="45720" rtlCol="0" anchor="ctr">
            <a:normAutofit/>
          </a:bodyPr>
          <a:lstStyle/>
          <a:p>
            <a:pPr algn="ctr"/>
            <a:r>
              <a:rPr lang="en-US" b="0" i="0" kern="1200" dirty="0">
                <a:solidFill>
                  <a:schemeClr val="tx2"/>
                </a:solidFill>
                <a:latin typeface="Times New Roman" panose="02020603050405020304" pitchFamily="18" charset="0"/>
                <a:cs typeface="Times New Roman" panose="02020603050405020304" pitchFamily="18" charset="0"/>
              </a:rPr>
              <a:t>Background</a:t>
            </a:r>
            <a:br>
              <a:rPr lang="en-US" b="0" i="0" kern="1200" dirty="0">
                <a:solidFill>
                  <a:schemeClr val="tx2"/>
                </a:solidFill>
                <a:latin typeface="Times New Roman" panose="02020603050405020304" pitchFamily="18" charset="0"/>
                <a:cs typeface="Times New Roman" panose="02020603050405020304" pitchFamily="18" charset="0"/>
              </a:rPr>
            </a:br>
            <a:r>
              <a:rPr lang="en-US" b="0" i="0" kern="1200" dirty="0">
                <a:solidFill>
                  <a:schemeClr val="tx2"/>
                </a:solidFill>
                <a:latin typeface="Times New Roman" panose="02020603050405020304" pitchFamily="18" charset="0"/>
                <a:cs typeface="Times New Roman" panose="02020603050405020304" pitchFamily="18" charset="0"/>
              </a:rPr>
              <a:t> &amp; </a:t>
            </a:r>
            <a:br>
              <a:rPr lang="en-US" b="0" i="0" kern="1200" dirty="0">
                <a:solidFill>
                  <a:schemeClr val="tx2"/>
                </a:solidFill>
                <a:latin typeface="Times New Roman" panose="02020603050405020304" pitchFamily="18" charset="0"/>
                <a:cs typeface="Times New Roman" panose="02020603050405020304" pitchFamily="18" charset="0"/>
              </a:rPr>
            </a:br>
            <a:r>
              <a:rPr lang="en-US" b="0" i="0" kern="1200" dirty="0">
                <a:solidFill>
                  <a:schemeClr val="tx2"/>
                </a:solidFill>
                <a:latin typeface="Times New Roman" panose="02020603050405020304" pitchFamily="18" charset="0"/>
                <a:cs typeface="Times New Roman" panose="02020603050405020304" pitchFamily="18" charset="0"/>
              </a:rPr>
              <a:t>Goal</a:t>
            </a:r>
            <a:br>
              <a:rPr lang="en-US" b="0" i="0" kern="1200" dirty="0">
                <a:solidFill>
                  <a:schemeClr val="tx2"/>
                </a:solidFill>
                <a:latin typeface="+mj-lt"/>
                <a:ea typeface="+mj-ea"/>
                <a:cs typeface="+mj-cs"/>
              </a:rPr>
            </a:br>
            <a:endParaRPr lang="en-US" b="0" i="0"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EB10289E-6C89-25AB-0D07-3BD2321A6FA9}"/>
              </a:ext>
            </a:extLst>
          </p:cNvPr>
          <p:cNvSpPr txBox="1"/>
          <p:nvPr/>
        </p:nvSpPr>
        <p:spPr>
          <a:xfrm>
            <a:off x="4975861" y="804671"/>
            <a:ext cx="6399930" cy="5248657"/>
          </a:xfrm>
          <a:prstGeom prst="rect">
            <a:avLst/>
          </a:prstGeom>
        </p:spPr>
        <p:txBody>
          <a:bodyPr vert="horz" lIns="91440" tIns="45720" rIns="91440" bIns="45720" rtlCol="0" anchor="ctr">
            <a:normAutofit/>
          </a:bodyPr>
          <a:lstStyle/>
          <a:p>
            <a:pPr marL="285750" indent="-285750">
              <a:spcBef>
                <a:spcPts val="1000"/>
              </a:spcBef>
              <a:buClr>
                <a:schemeClr val="bg2">
                  <a:lumMod val="40000"/>
                  <a:lumOff val="60000"/>
                </a:schemeClr>
              </a:buClr>
              <a:buSzPct val="80000"/>
              <a:buFont typeface="Wingdings 3" charset="2"/>
              <a:buChar char=""/>
            </a:pPr>
            <a:r>
              <a:rPr lang="en-US" sz="1800" b="1" dirty="0">
                <a:effectLst/>
                <a:latin typeface="Times New Roman" panose="02020603050405020304" pitchFamily="18" charset="0"/>
                <a:ea typeface="Times New Roman" panose="02020603050405020304" pitchFamily="18" charset="0"/>
              </a:rPr>
              <a:t>As crime continues to plague many cities around the globe, law enforcement agencies are constantly searching for innovative ways to address this issue. Los Angeles, a city that has experienced a steady increase in various forms of crime, such as theft, assault, and homicide, is at the forefront of this battle. These crimes not only endanger lives and property but also place a heavy burden on the city's resources and public safety infrastructure.</a:t>
            </a:r>
          </a:p>
          <a:p>
            <a:pPr marL="285750" indent="-285750">
              <a:spcBef>
                <a:spcPts val="1000"/>
              </a:spcBef>
              <a:buClr>
                <a:schemeClr val="bg2">
                  <a:lumMod val="40000"/>
                  <a:lumOff val="60000"/>
                </a:schemeClr>
              </a:buClr>
              <a:buSzPct val="80000"/>
              <a:buFont typeface="Wingdings 3" charset="2"/>
              <a:buChar char=""/>
            </a:pPr>
            <a:endParaRPr lang="en-US" sz="1800" b="1" dirty="0">
              <a:effectLst/>
              <a:latin typeface="Arial" panose="020B0604020202020204" pitchFamily="34" charset="0"/>
            </a:endParaRPr>
          </a:p>
          <a:p>
            <a:pPr marL="285750" indent="-285750">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p:txBody>
      </p:sp>
    </p:spTree>
    <p:extLst>
      <p:ext uri="{BB962C8B-B14F-4D97-AF65-F5344CB8AC3E}">
        <p14:creationId xmlns:p14="http://schemas.microsoft.com/office/powerpoint/2010/main" val="120913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3BD5-8BE6-59DF-9C46-F7F2740BD51F}"/>
              </a:ext>
            </a:extLst>
          </p:cNvPr>
          <p:cNvSpPr>
            <a:spLocks noGrp="1"/>
          </p:cNvSpPr>
          <p:nvPr>
            <p:ph type="title"/>
          </p:nvPr>
        </p:nvSpPr>
        <p:spPr>
          <a:xfrm>
            <a:off x="806195" y="804672"/>
            <a:ext cx="3521359" cy="5248656"/>
          </a:xfrm>
        </p:spPr>
        <p:txBody>
          <a:bodyPr vert="horz" lIns="91440" tIns="45720" rIns="91440" bIns="45720" rtlCol="0" anchor="ctr">
            <a:normAutofit/>
          </a:bodyPr>
          <a:lstStyle/>
          <a:p>
            <a:pPr algn="ctr"/>
            <a:r>
              <a:rPr lang="en-US" b="0" i="0" kern="1200" dirty="0">
                <a:solidFill>
                  <a:schemeClr val="tx2"/>
                </a:solidFill>
                <a:latin typeface="Times New Roman" panose="02020603050405020304" pitchFamily="18" charset="0"/>
                <a:cs typeface="Times New Roman" panose="02020603050405020304" pitchFamily="18" charset="0"/>
              </a:rPr>
              <a:t>Methodology</a:t>
            </a:r>
            <a:br>
              <a:rPr lang="en-US" b="0" i="0" kern="1200" dirty="0">
                <a:solidFill>
                  <a:schemeClr val="tx2"/>
                </a:solidFill>
                <a:latin typeface="+mj-lt"/>
                <a:ea typeface="+mj-ea"/>
                <a:cs typeface="+mj-cs"/>
              </a:rPr>
            </a:br>
            <a:endParaRPr lang="en-US" b="0" i="0" kern="1200" dirty="0">
              <a:solidFill>
                <a:schemeClr val="tx2"/>
              </a:solidFill>
              <a:latin typeface="+mj-lt"/>
              <a:ea typeface="+mj-ea"/>
              <a:cs typeface="+mj-cs"/>
            </a:endParaRPr>
          </a:p>
        </p:txBody>
      </p:sp>
      <p:sp>
        <p:nvSpPr>
          <p:cNvPr id="4" name="TextBox 3">
            <a:extLst>
              <a:ext uri="{FF2B5EF4-FFF2-40B4-BE49-F238E27FC236}">
                <a16:creationId xmlns:a16="http://schemas.microsoft.com/office/drawing/2014/main" id="{EB10289E-6C89-25AB-0D07-3BD2321A6FA9}"/>
              </a:ext>
            </a:extLst>
          </p:cNvPr>
          <p:cNvSpPr txBox="1"/>
          <p:nvPr/>
        </p:nvSpPr>
        <p:spPr>
          <a:xfrm>
            <a:off x="4975861" y="804671"/>
            <a:ext cx="6399930" cy="5248657"/>
          </a:xfrm>
          <a:prstGeom prst="rect">
            <a:avLst/>
          </a:prstGeom>
        </p:spPr>
        <p:txBody>
          <a:bodyPr vert="horz" lIns="91440" tIns="45720" rIns="91440" bIns="45720" rtlCol="0" anchor="ctr">
            <a:normAutofit/>
          </a:bodyPr>
          <a:lstStyle/>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Data exploration and understanding</a:t>
            </a: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Data Cleaning</a:t>
            </a: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Removing irrelevant or redundant data </a:t>
            </a: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Handling Missing Values</a:t>
            </a: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Data validation and quality assurance</a:t>
            </a: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Documentation and reproducibility</a:t>
            </a:r>
          </a:p>
          <a:p>
            <a:pPr marL="285750" indent="-285750">
              <a:spcBef>
                <a:spcPts val="1000"/>
              </a:spcBef>
              <a:buClr>
                <a:schemeClr val="bg2">
                  <a:lumMod val="40000"/>
                  <a:lumOff val="60000"/>
                </a:schemeClr>
              </a:buClr>
              <a:buSzPct val="80000"/>
              <a:buFont typeface="Wingdings 3" charset="2"/>
              <a:buChar char=""/>
            </a:pPr>
            <a:r>
              <a:rPr lang="en-US" dirty="0">
                <a:latin typeface="+mj-lt"/>
                <a:ea typeface="+mj-ea"/>
                <a:cs typeface="+mj-cs"/>
              </a:rPr>
              <a:t>Additional steps for specific columns</a:t>
            </a:r>
          </a:p>
        </p:txBody>
      </p:sp>
    </p:spTree>
    <p:extLst>
      <p:ext uri="{BB962C8B-B14F-4D97-AF65-F5344CB8AC3E}">
        <p14:creationId xmlns:p14="http://schemas.microsoft.com/office/powerpoint/2010/main" val="1308930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BD310164-D3A3-415E-9D94-5D21D9FB2F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2" name="Picture 51">
            <a:extLst>
              <a:ext uri="{FF2B5EF4-FFF2-40B4-BE49-F238E27FC236}">
                <a16:creationId xmlns:a16="http://schemas.microsoft.com/office/drawing/2014/main" id="{BE586E08-18BF-4AB1-AB48-4005D56734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 name="Oval 53">
            <a:extLst>
              <a:ext uri="{FF2B5EF4-FFF2-40B4-BE49-F238E27FC236}">
                <a16:creationId xmlns:a16="http://schemas.microsoft.com/office/drawing/2014/main" id="{4A497DBC-2692-42B4-A606-31024033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3517A192-66A9-4297-9284-65580829AB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8" name="Picture 57">
            <a:extLst>
              <a:ext uri="{FF2B5EF4-FFF2-40B4-BE49-F238E27FC236}">
                <a16:creationId xmlns:a16="http://schemas.microsoft.com/office/drawing/2014/main" id="{130825ED-0133-430D-BBBB-50B6F52284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0" name="Rectangle 59">
            <a:extLst>
              <a:ext uri="{FF2B5EF4-FFF2-40B4-BE49-F238E27FC236}">
                <a16:creationId xmlns:a16="http://schemas.microsoft.com/office/drawing/2014/main" id="{633F040E-FA1C-4EDC-B925-7EFCB958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71ED7069-A4B3-5B6A-4229-8E3BA2E96124}"/>
              </a:ext>
            </a:extLst>
          </p:cNvPr>
          <p:cNvSpPr txBox="1"/>
          <p:nvPr/>
        </p:nvSpPr>
        <p:spPr>
          <a:xfrm>
            <a:off x="8210623" y="1447800"/>
            <a:ext cx="3333676" cy="3096987"/>
          </a:xfrm>
          <a:prstGeom prst="rect">
            <a:avLst/>
          </a:prstGeom>
        </p:spPr>
        <p:txBody>
          <a:bodyPr vert="horz" lIns="91440" tIns="45720" rIns="91440" bIns="45720" rtlCol="0" anchor="b">
            <a:normAutofit/>
          </a:bodyPr>
          <a:lstStyle/>
          <a:p>
            <a:pPr>
              <a:spcBef>
                <a:spcPct val="0"/>
              </a:spcBef>
              <a:spcAft>
                <a:spcPts val="600"/>
              </a:spcAft>
            </a:pPr>
            <a:r>
              <a:rPr lang="en-US" sz="5400">
                <a:solidFill>
                  <a:schemeClr val="tx2"/>
                </a:solidFill>
                <a:latin typeface="+mj-lt"/>
                <a:ea typeface="+mj-ea"/>
                <a:cs typeface="+mj-cs"/>
              </a:rPr>
              <a:t>Exploratory Data Analysis</a:t>
            </a:r>
          </a:p>
        </p:txBody>
      </p:sp>
      <p:sp>
        <p:nvSpPr>
          <p:cNvPr id="62" name="Rectangle 61">
            <a:extLst>
              <a:ext uri="{FF2B5EF4-FFF2-40B4-BE49-F238E27FC236}">
                <a16:creationId xmlns:a16="http://schemas.microsoft.com/office/drawing/2014/main" id="{3FDC3884-AF10-42EC-A828-643B6154F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8F175C02-A61F-952A-A450-09E6270E671C}"/>
              </a:ext>
            </a:extLst>
          </p:cNvPr>
          <p:cNvPicPr>
            <a:picLocks noChangeAspect="1"/>
          </p:cNvPicPr>
          <p:nvPr/>
        </p:nvPicPr>
        <p:blipFill>
          <a:blip r:embed="rId7"/>
          <a:stretch>
            <a:fillRect/>
          </a:stretch>
        </p:blipFill>
        <p:spPr>
          <a:xfrm>
            <a:off x="955392" y="1281343"/>
            <a:ext cx="3039745" cy="1732653"/>
          </a:xfrm>
          <a:prstGeom prst="rect">
            <a:avLst/>
          </a:prstGeom>
          <a:effectLst/>
        </p:spPr>
      </p:pic>
      <p:pic>
        <p:nvPicPr>
          <p:cNvPr id="5" name="Picture 4" descr="Chart, line chart&#10;&#10;Description automatically generated">
            <a:extLst>
              <a:ext uri="{FF2B5EF4-FFF2-40B4-BE49-F238E27FC236}">
                <a16:creationId xmlns:a16="http://schemas.microsoft.com/office/drawing/2014/main" id="{6E24C546-F649-E63C-D643-3BDA83703D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91230" y="1315016"/>
            <a:ext cx="3039745" cy="1664260"/>
          </a:xfrm>
          <a:prstGeom prst="rect">
            <a:avLst/>
          </a:prstGeom>
          <a:effectLst/>
        </p:spPr>
      </p:pic>
      <p:pic>
        <p:nvPicPr>
          <p:cNvPr id="7" name="Picture 6" descr="Chart, line chart&#10;&#10;Description automatically generated">
            <a:extLst>
              <a:ext uri="{FF2B5EF4-FFF2-40B4-BE49-F238E27FC236}">
                <a16:creationId xmlns:a16="http://schemas.microsoft.com/office/drawing/2014/main" id="{1507194F-8F34-62DF-7D9C-37559B701FD1}"/>
              </a:ext>
            </a:extLst>
          </p:cNvPr>
          <p:cNvPicPr>
            <a:picLocks noChangeAspect="1"/>
          </p:cNvPicPr>
          <p:nvPr/>
        </p:nvPicPr>
        <p:blipFill>
          <a:blip r:embed="rId9"/>
          <a:stretch>
            <a:fillRect/>
          </a:stretch>
        </p:blipFill>
        <p:spPr>
          <a:xfrm>
            <a:off x="955392" y="3877356"/>
            <a:ext cx="3039745" cy="1671859"/>
          </a:xfrm>
          <a:prstGeom prst="rect">
            <a:avLst/>
          </a:prstGeom>
          <a:effectLst/>
        </p:spPr>
      </p:pic>
    </p:spTree>
    <p:extLst>
      <p:ext uri="{BB962C8B-B14F-4D97-AF65-F5344CB8AC3E}">
        <p14:creationId xmlns:p14="http://schemas.microsoft.com/office/powerpoint/2010/main" val="1821039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A116DC00-68E5-5AD2-35F5-1BCE062261C6}"/>
              </a:ext>
            </a:extLst>
          </p:cNvPr>
          <p:cNvPicPr>
            <a:picLocks noChangeAspect="1"/>
          </p:cNvPicPr>
          <p:nvPr/>
        </p:nvPicPr>
        <p:blipFill>
          <a:blip r:embed="rId2"/>
          <a:stretch>
            <a:fillRect/>
          </a:stretch>
        </p:blipFill>
        <p:spPr>
          <a:xfrm>
            <a:off x="457202" y="322660"/>
            <a:ext cx="5426764" cy="2903318"/>
          </a:xfrm>
          <a:prstGeom prst="rect">
            <a:avLst/>
          </a:prstGeom>
        </p:spPr>
      </p:pic>
      <p:sp>
        <p:nvSpPr>
          <p:cNvPr id="32" name="Rectangle 23">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pie chart&#10;&#10;Description automatically generated">
            <a:extLst>
              <a:ext uri="{FF2B5EF4-FFF2-40B4-BE49-F238E27FC236}">
                <a16:creationId xmlns:a16="http://schemas.microsoft.com/office/drawing/2014/main" id="{2EBA0C1A-1084-ED28-2397-C5EA77D0458A}"/>
              </a:ext>
            </a:extLst>
          </p:cNvPr>
          <p:cNvPicPr>
            <a:picLocks noChangeAspect="1"/>
          </p:cNvPicPr>
          <p:nvPr/>
        </p:nvPicPr>
        <p:blipFill>
          <a:blip r:embed="rId3"/>
          <a:stretch>
            <a:fillRect/>
          </a:stretch>
        </p:blipFill>
        <p:spPr>
          <a:xfrm>
            <a:off x="7362951" y="321734"/>
            <a:ext cx="3002760" cy="2905170"/>
          </a:xfrm>
          <a:prstGeom prst="rect">
            <a:avLst/>
          </a:prstGeom>
        </p:spPr>
      </p:pic>
      <p:sp>
        <p:nvSpPr>
          <p:cNvPr id="33" name="Rectangle 25">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7">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logo&#10;&#10;Description automatically generated">
            <a:extLst>
              <a:ext uri="{FF2B5EF4-FFF2-40B4-BE49-F238E27FC236}">
                <a16:creationId xmlns:a16="http://schemas.microsoft.com/office/drawing/2014/main" id="{6CE28E2E-95BD-6AA2-A956-E544622046D1}"/>
              </a:ext>
            </a:extLst>
          </p:cNvPr>
          <p:cNvPicPr>
            <a:picLocks noChangeAspect="1"/>
          </p:cNvPicPr>
          <p:nvPr/>
        </p:nvPicPr>
        <p:blipFill>
          <a:blip r:embed="rId4"/>
          <a:stretch>
            <a:fillRect/>
          </a:stretch>
        </p:blipFill>
        <p:spPr>
          <a:xfrm>
            <a:off x="457201" y="3702169"/>
            <a:ext cx="5426764" cy="2618413"/>
          </a:xfrm>
          <a:prstGeom prst="rect">
            <a:avLst/>
          </a:prstGeom>
        </p:spPr>
      </p:pic>
      <p:pic>
        <p:nvPicPr>
          <p:cNvPr id="5" name="Picture 4" descr="Chart, histogram&#10;&#10;Description automatically generated">
            <a:extLst>
              <a:ext uri="{FF2B5EF4-FFF2-40B4-BE49-F238E27FC236}">
                <a16:creationId xmlns:a16="http://schemas.microsoft.com/office/drawing/2014/main" id="{776AD605-902A-DA3A-DCB9-1DDB6788B7C6}"/>
              </a:ext>
            </a:extLst>
          </p:cNvPr>
          <p:cNvPicPr>
            <a:picLocks noChangeAspect="1"/>
          </p:cNvPicPr>
          <p:nvPr/>
        </p:nvPicPr>
        <p:blipFill>
          <a:blip r:embed="rId5"/>
          <a:stretch>
            <a:fillRect/>
          </a:stretch>
        </p:blipFill>
        <p:spPr>
          <a:xfrm>
            <a:off x="7138981" y="3631096"/>
            <a:ext cx="3450701" cy="2760560"/>
          </a:xfrm>
          <a:prstGeom prst="rect">
            <a:avLst/>
          </a:prstGeom>
        </p:spPr>
      </p:pic>
    </p:spTree>
    <p:extLst>
      <p:ext uri="{BB962C8B-B14F-4D97-AF65-F5344CB8AC3E}">
        <p14:creationId xmlns:p14="http://schemas.microsoft.com/office/powerpoint/2010/main" val="322363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71ED7069-A4B3-5B6A-4229-8E3BA2E96124}"/>
              </a:ext>
            </a:extLst>
          </p:cNvPr>
          <p:cNvSpPr txBox="1"/>
          <p:nvPr/>
        </p:nvSpPr>
        <p:spPr>
          <a:xfrm>
            <a:off x="761206" y="661481"/>
            <a:ext cx="5429250" cy="369332"/>
          </a:xfrm>
          <a:prstGeom prst="rect">
            <a:avLst/>
          </a:prstGeom>
          <a:noFill/>
        </p:spPr>
        <p:txBody>
          <a:bodyPr wrap="square" rtlCol="0">
            <a:spAutoFit/>
          </a:bodyPr>
          <a:lstStyle/>
          <a:p>
            <a:r>
              <a:rPr lang="en-US"/>
              <a:t>Exploratory Data Analysis</a:t>
            </a:r>
            <a:endParaRPr lang="en-US" dirty="0"/>
          </a:p>
        </p:txBody>
      </p:sp>
      <p:pic>
        <p:nvPicPr>
          <p:cNvPr id="2" name="Picture 1" descr="Chart&#10;&#10;Description automatically generated">
            <a:extLst>
              <a:ext uri="{FF2B5EF4-FFF2-40B4-BE49-F238E27FC236}">
                <a16:creationId xmlns:a16="http://schemas.microsoft.com/office/drawing/2014/main" id="{5F615EC9-6B0F-83E6-6E6C-02DD0D20DF63}"/>
              </a:ext>
            </a:extLst>
          </p:cNvPr>
          <p:cNvPicPr>
            <a:picLocks noChangeAspect="1"/>
          </p:cNvPicPr>
          <p:nvPr/>
        </p:nvPicPr>
        <p:blipFill>
          <a:blip r:embed="rId7"/>
          <a:stretch>
            <a:fillRect/>
          </a:stretch>
        </p:blipFill>
        <p:spPr>
          <a:xfrm>
            <a:off x="904556" y="1498123"/>
            <a:ext cx="3959969" cy="4088289"/>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EF08BBE-662B-A150-AB19-965F565F7D09}"/>
              </a:ext>
            </a:extLst>
          </p:cNvPr>
          <p:cNvPicPr>
            <a:picLocks noChangeAspect="1"/>
          </p:cNvPicPr>
          <p:nvPr/>
        </p:nvPicPr>
        <p:blipFill>
          <a:blip r:embed="rId8"/>
          <a:stretch>
            <a:fillRect/>
          </a:stretch>
        </p:blipFill>
        <p:spPr>
          <a:xfrm>
            <a:off x="5540289" y="1564481"/>
            <a:ext cx="5634918" cy="3429000"/>
          </a:xfrm>
          <a:prstGeom prst="rect">
            <a:avLst/>
          </a:prstGeom>
        </p:spPr>
      </p:pic>
    </p:spTree>
    <p:extLst>
      <p:ext uri="{BB962C8B-B14F-4D97-AF65-F5344CB8AC3E}">
        <p14:creationId xmlns:p14="http://schemas.microsoft.com/office/powerpoint/2010/main" val="3512546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E976-ED8B-6820-F735-48E9C01067C9}"/>
              </a:ext>
            </a:extLst>
          </p:cNvPr>
          <p:cNvSpPr>
            <a:spLocks noGrp="1"/>
          </p:cNvSpPr>
          <p:nvPr>
            <p:ph type="title"/>
          </p:nvPr>
        </p:nvSpPr>
        <p:spPr/>
        <p:txBody>
          <a:bodyPr/>
          <a:lstStyle/>
          <a:p>
            <a:r>
              <a:rPr lang="en-US"/>
              <a:t>Feature engineering</a:t>
            </a:r>
            <a:endParaRPr lang="en-US" dirty="0"/>
          </a:p>
        </p:txBody>
      </p:sp>
      <p:pic>
        <p:nvPicPr>
          <p:cNvPr id="3" name="Picture 2" descr="Chart&#10;&#10;Description automatically generated">
            <a:extLst>
              <a:ext uri="{FF2B5EF4-FFF2-40B4-BE49-F238E27FC236}">
                <a16:creationId xmlns:a16="http://schemas.microsoft.com/office/drawing/2014/main" id="{A24AD798-95FE-0FE9-0170-BB9B3004C5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0864" y="1424781"/>
            <a:ext cx="4514851" cy="4147344"/>
          </a:xfrm>
          <a:prstGeom prst="rect">
            <a:avLst/>
          </a:prstGeom>
        </p:spPr>
      </p:pic>
      <p:sp>
        <p:nvSpPr>
          <p:cNvPr id="5" name="TextBox 4">
            <a:extLst>
              <a:ext uri="{FF2B5EF4-FFF2-40B4-BE49-F238E27FC236}">
                <a16:creationId xmlns:a16="http://schemas.microsoft.com/office/drawing/2014/main" id="{6B0D4C1B-6C10-F9BE-56C7-67543A809EBB}"/>
              </a:ext>
            </a:extLst>
          </p:cNvPr>
          <p:cNvSpPr txBox="1"/>
          <p:nvPr/>
        </p:nvSpPr>
        <p:spPr>
          <a:xfrm>
            <a:off x="6731330" y="1655135"/>
            <a:ext cx="5025242" cy="2191882"/>
          </a:xfrm>
          <a:prstGeom prst="rect">
            <a:avLst/>
          </a:prstGeom>
          <a:noFill/>
        </p:spPr>
        <p:txBody>
          <a:bodyPr wrap="square">
            <a:spAutoFit/>
          </a:body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rPr>
              <a:t>We selected the features based on the correlation matrix, by running it with ‘AREA ’ as the target matrix. </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endParaRPr lang="en-US" dirty="0">
              <a:latin typeface="Times New Roman" panose="02020603050405020304" pitchFamily="18" charset="0"/>
              <a:ea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600" dirty="0">
                <a:effectLst/>
                <a:latin typeface="Times New Roman" panose="02020603050405020304" pitchFamily="18" charset="0"/>
                <a:ea typeface="Arial" panose="020B0604020202020204" pitchFamily="34" charset="0"/>
              </a:rPr>
              <a:t>We selecte</a:t>
            </a:r>
            <a:r>
              <a:rPr lang="en-US" sz="1600" dirty="0">
                <a:latin typeface="Times New Roman" panose="02020603050405020304" pitchFamily="18" charset="0"/>
                <a:ea typeface="Arial" panose="020B0604020202020204" pitchFamily="34" charset="0"/>
              </a:rPr>
              <a:t>d our features as – </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600" dirty="0">
                <a:effectLst/>
                <a:latin typeface="Arial" panose="020B0604020202020204" pitchFamily="34" charset="0"/>
                <a:ea typeface="Arial" panose="020B0604020202020204" pitchFamily="34" charset="0"/>
              </a:rPr>
              <a:t>['</a:t>
            </a:r>
            <a:r>
              <a:rPr lang="en-US" sz="1600" dirty="0" err="1">
                <a:effectLst/>
                <a:latin typeface="Arial" panose="020B0604020202020204" pitchFamily="34" charset="0"/>
                <a:ea typeface="Arial" panose="020B0604020202020204" pitchFamily="34" charset="0"/>
              </a:rPr>
              <a:t>Rpt</a:t>
            </a:r>
            <a:r>
              <a:rPr lang="en-US" sz="1600" dirty="0">
                <a:effectLst/>
                <a:latin typeface="Arial" panose="020B0604020202020204" pitchFamily="34" charset="0"/>
                <a:ea typeface="Arial" panose="020B0604020202020204" pitchFamily="34" charset="0"/>
              </a:rPr>
              <a:t> </a:t>
            </a:r>
            <a:r>
              <a:rPr lang="en-US" sz="1600" dirty="0" err="1">
                <a:effectLst/>
                <a:latin typeface="Arial" panose="020B0604020202020204" pitchFamily="34" charset="0"/>
                <a:ea typeface="Arial" panose="020B0604020202020204" pitchFamily="34" charset="0"/>
              </a:rPr>
              <a:t>Dist</a:t>
            </a:r>
            <a:r>
              <a:rPr lang="en-US" sz="1600" dirty="0">
                <a:effectLst/>
                <a:latin typeface="Arial" panose="020B0604020202020204" pitchFamily="34" charset="0"/>
                <a:ea typeface="Arial" panose="020B0604020202020204" pitchFamily="34" charset="0"/>
              </a:rPr>
              <a:t> No','LAT','</a:t>
            </a:r>
            <a:r>
              <a:rPr lang="en-US" sz="1600" dirty="0" err="1">
                <a:effectLst/>
                <a:latin typeface="Arial" panose="020B0604020202020204" pitchFamily="34" charset="0"/>
                <a:ea typeface="Arial" panose="020B0604020202020204" pitchFamily="34" charset="0"/>
              </a:rPr>
              <a:t>Premis</a:t>
            </a:r>
            <a:r>
              <a:rPr lang="en-US" sz="1600" dirty="0">
                <a:effectLst/>
                <a:latin typeface="Arial" panose="020B0604020202020204" pitchFamily="34" charset="0"/>
                <a:ea typeface="Arial" panose="020B0604020202020204" pitchFamily="34" charset="0"/>
              </a:rPr>
              <a:t> Cd','</a:t>
            </a:r>
            <a:r>
              <a:rPr lang="en-US" sz="1600" dirty="0" err="1">
                <a:effectLst/>
                <a:latin typeface="Arial" panose="020B0604020202020204" pitchFamily="34" charset="0"/>
                <a:ea typeface="Arial" panose="020B0604020202020204" pitchFamily="34" charset="0"/>
              </a:rPr>
              <a:t>Vict</a:t>
            </a:r>
            <a:r>
              <a:rPr lang="en-US" sz="1600" dirty="0">
                <a:effectLst/>
                <a:latin typeface="Arial" panose="020B0604020202020204" pitchFamily="34" charset="0"/>
                <a:ea typeface="Arial" panose="020B0604020202020204" pitchFamily="34" charset="0"/>
              </a:rPr>
              <a:t> Age','</a:t>
            </a:r>
            <a:r>
              <a:rPr lang="en-US" sz="1600" dirty="0" err="1">
                <a:effectLst/>
                <a:latin typeface="Arial" panose="020B0604020202020204" pitchFamily="34" charset="0"/>
                <a:ea typeface="Arial" panose="020B0604020202020204" pitchFamily="34" charset="0"/>
              </a:rPr>
              <a:t>Vict</a:t>
            </a:r>
            <a:r>
              <a:rPr lang="en-US" sz="1600" dirty="0">
                <a:effectLst/>
                <a:latin typeface="Arial" panose="020B0604020202020204" pitchFamily="34" charset="0"/>
                <a:ea typeface="Arial" panose="020B0604020202020204" pitchFamily="34" charset="0"/>
              </a:rPr>
              <a:t> Sex','</a:t>
            </a:r>
            <a:r>
              <a:rPr lang="en-US" sz="1600" dirty="0" err="1">
                <a:effectLst/>
                <a:latin typeface="Arial" panose="020B0604020202020204" pitchFamily="34" charset="0"/>
                <a:ea typeface="Arial" panose="020B0604020202020204" pitchFamily="34" charset="0"/>
              </a:rPr>
              <a:t>Vict</a:t>
            </a:r>
            <a:r>
              <a:rPr lang="en-US" sz="1600" dirty="0">
                <a:effectLst/>
                <a:latin typeface="Arial" panose="020B0604020202020204" pitchFamily="34" charset="0"/>
                <a:ea typeface="Arial" panose="020B0604020202020204" pitchFamily="34" charset="0"/>
              </a:rPr>
              <a:t> </a:t>
            </a:r>
            <a:r>
              <a:rPr lang="en-US" sz="1600" dirty="0" err="1">
                <a:effectLst/>
                <a:latin typeface="Arial" panose="020B0604020202020204" pitchFamily="34" charset="0"/>
                <a:ea typeface="Arial" panose="020B0604020202020204" pitchFamily="34" charset="0"/>
              </a:rPr>
              <a:t>Descent','Time</a:t>
            </a:r>
            <a:r>
              <a:rPr lang="en-US" sz="1600" dirty="0">
                <a:effectLst/>
                <a:latin typeface="Arial" panose="020B0604020202020204" pitchFamily="34" charset="0"/>
                <a:ea typeface="Arial" panose="020B0604020202020204" pitchFamily="34" charset="0"/>
              </a:rPr>
              <a:t>']</a:t>
            </a:r>
          </a:p>
        </p:txBody>
      </p:sp>
    </p:spTree>
    <p:extLst>
      <p:ext uri="{BB962C8B-B14F-4D97-AF65-F5344CB8AC3E}">
        <p14:creationId xmlns:p14="http://schemas.microsoft.com/office/powerpoint/2010/main" val="255386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E976-ED8B-6820-F735-48E9C01067C9}"/>
              </a:ext>
            </a:extLst>
          </p:cNvPr>
          <p:cNvSpPr>
            <a:spLocks noGrp="1"/>
          </p:cNvSpPr>
          <p:nvPr>
            <p:ph type="title"/>
          </p:nvPr>
        </p:nvSpPr>
        <p:spPr/>
        <p:txBody>
          <a:bodyPr/>
          <a:lstStyle/>
          <a:p>
            <a:r>
              <a:rPr lang="en-US" dirty="0"/>
              <a:t>Time Series Analysis</a:t>
            </a:r>
          </a:p>
        </p:txBody>
      </p:sp>
      <p:pic>
        <p:nvPicPr>
          <p:cNvPr id="3" name="Picture 2" descr="Chart&#10;&#10;Description automatically generated">
            <a:extLst>
              <a:ext uri="{FF2B5EF4-FFF2-40B4-BE49-F238E27FC236}">
                <a16:creationId xmlns:a16="http://schemas.microsoft.com/office/drawing/2014/main" id="{F04EB64A-7ADD-72B0-8DFC-DA8FAF21361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761" t="24615" r="10731" b="2380"/>
          <a:stretch/>
        </p:blipFill>
        <p:spPr bwMode="auto">
          <a:xfrm>
            <a:off x="995618" y="2233730"/>
            <a:ext cx="4130040" cy="271081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BEC1CB7-D8BB-528B-C64A-B96CA8D1CD17}"/>
              </a:ext>
            </a:extLst>
          </p:cNvPr>
          <p:cNvSpPr txBox="1"/>
          <p:nvPr/>
        </p:nvSpPr>
        <p:spPr>
          <a:xfrm>
            <a:off x="467882" y="1396048"/>
            <a:ext cx="2220822" cy="369332"/>
          </a:xfrm>
          <a:prstGeom prst="rect">
            <a:avLst/>
          </a:prstGeom>
          <a:noFill/>
        </p:spPr>
        <p:txBody>
          <a:bodyPr wrap="square" rtlCol="0">
            <a:spAutoFit/>
          </a:bodyPr>
          <a:lstStyle/>
          <a:p>
            <a:r>
              <a:rPr lang="en-US" dirty="0"/>
              <a:t>Prophet Model</a:t>
            </a:r>
          </a:p>
        </p:txBody>
      </p:sp>
      <p:pic>
        <p:nvPicPr>
          <p:cNvPr id="5" name="Picture 4" descr="Graphical user interface&#10;&#10;Description automatically generated">
            <a:extLst>
              <a:ext uri="{FF2B5EF4-FFF2-40B4-BE49-F238E27FC236}">
                <a16:creationId xmlns:a16="http://schemas.microsoft.com/office/drawing/2014/main" id="{6C52B1F8-2C2F-3D1B-4F6D-709D8D63FC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104" t="35434" r="34999" b="15952"/>
          <a:stretch/>
        </p:blipFill>
        <p:spPr bwMode="auto">
          <a:xfrm>
            <a:off x="7064384" y="1522315"/>
            <a:ext cx="4238889" cy="2806358"/>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B25769C-8E14-69D9-CA35-094A77C57B84}"/>
              </a:ext>
            </a:extLst>
          </p:cNvPr>
          <p:cNvSpPr txBox="1"/>
          <p:nvPr/>
        </p:nvSpPr>
        <p:spPr>
          <a:xfrm>
            <a:off x="6096000" y="1152983"/>
            <a:ext cx="2220822" cy="369332"/>
          </a:xfrm>
          <a:prstGeom prst="rect">
            <a:avLst/>
          </a:prstGeom>
          <a:noFill/>
        </p:spPr>
        <p:txBody>
          <a:bodyPr wrap="square" rtlCol="0">
            <a:spAutoFit/>
          </a:bodyPr>
          <a:lstStyle/>
          <a:p>
            <a:r>
              <a:rPr lang="en-US" dirty="0"/>
              <a:t>Arima Model</a:t>
            </a:r>
          </a:p>
        </p:txBody>
      </p:sp>
      <p:pic>
        <p:nvPicPr>
          <p:cNvPr id="7" name="Picture 6" descr="Graphical user interface&#10;&#10;Description automatically generated">
            <a:extLst>
              <a:ext uri="{FF2B5EF4-FFF2-40B4-BE49-F238E27FC236}">
                <a16:creationId xmlns:a16="http://schemas.microsoft.com/office/drawing/2014/main" id="{C3EDAB9A-62DF-D2B7-A97D-FA1326A61C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301" t="27799" r="37787" b="20401"/>
          <a:stretch/>
        </p:blipFill>
        <p:spPr bwMode="auto">
          <a:xfrm>
            <a:off x="7763019" y="4498674"/>
            <a:ext cx="2841618" cy="21945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4796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365E976-ED8B-6820-F735-48E9C01067C9}"/>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a:solidFill>
                  <a:srgbClr val="EBEBEB"/>
                </a:solidFill>
              </a:rPr>
              <a:t>Model  Selection </a:t>
            </a:r>
          </a:p>
        </p:txBody>
      </p:sp>
      <p:sp>
        <p:nvSpPr>
          <p:cNvPr id="28" name="Rectangle 27">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Freeform: Shape 2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8" name="TextBox 5">
            <a:extLst>
              <a:ext uri="{FF2B5EF4-FFF2-40B4-BE49-F238E27FC236}">
                <a16:creationId xmlns:a16="http://schemas.microsoft.com/office/drawing/2014/main" id="{429A9902-753D-09B6-789A-5CB51BEAD08B}"/>
              </a:ext>
            </a:extLst>
          </p:cNvPr>
          <p:cNvGraphicFramePr/>
          <p:nvPr>
            <p:extLst>
              <p:ext uri="{D42A27DB-BD31-4B8C-83A1-F6EECF244321}">
                <p14:modId xmlns:p14="http://schemas.microsoft.com/office/powerpoint/2010/main" val="132207183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7479787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278</TotalTime>
  <Words>346</Words>
  <Application>Microsoft Macintosh PowerPoint</Application>
  <PresentationFormat>Widescreen</PresentationFormat>
  <Paragraphs>36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Century Gothic</vt:lpstr>
      <vt:lpstr>Symbol</vt:lpstr>
      <vt:lpstr>Times New Roman</vt:lpstr>
      <vt:lpstr>Wingdings 3</vt:lpstr>
      <vt:lpstr>Ion</vt:lpstr>
      <vt:lpstr>LA Crime Data Analysis Diya Baldota - 002747966 Veenadharini Shukla - 002704948 </vt:lpstr>
      <vt:lpstr>Background  &amp;  Goal </vt:lpstr>
      <vt:lpstr>Methodology </vt:lpstr>
      <vt:lpstr>PowerPoint Presentation</vt:lpstr>
      <vt:lpstr>PowerPoint Presentation</vt:lpstr>
      <vt:lpstr>PowerPoint Presentation</vt:lpstr>
      <vt:lpstr>Feature engineering</vt:lpstr>
      <vt:lpstr>Time Series Analysis</vt:lpstr>
      <vt:lpstr>Model  Selection </vt:lpstr>
      <vt:lpstr>Logistic Regression</vt:lpstr>
      <vt:lpstr>Decision Tree</vt:lpstr>
      <vt:lpstr>Random Forest Classifier</vt:lpstr>
      <vt:lpstr>Gaussian Naïve Bayes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DATA ANALYSIS AND PREDICTON</dc:title>
  <dc:creator>Veenadharini Shukla</dc:creator>
  <cp:lastModifiedBy>Diya Manik Baldota</cp:lastModifiedBy>
  <cp:revision>3</cp:revision>
  <dcterms:created xsi:type="dcterms:W3CDTF">2023-04-15T03:39:43Z</dcterms:created>
  <dcterms:modified xsi:type="dcterms:W3CDTF">2023-04-23T23:55:55Z</dcterms:modified>
</cp:coreProperties>
</file>